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2ba04550ea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2ba04550ea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2ba04550ea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2ba04550ea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Used GridSearchCV and RandomizedSearchCV to find the best parameters for each model. 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2ba04550ea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2ba04550ea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2ba04550ea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2ba04550ea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2ba04550e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2ba04550e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2ba04550e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2ba04550e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2ba04550e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2ba04550e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2ba04550e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2ba04550e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2ba04550e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2ba04550e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The standard error (SE) metrics, marked by _se, show significant outliers in both benign and malignant tumors. This is expected, as both tumor types have a wide range of values across features, which can cause outliers in the SE calculations.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2ba04550e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2ba04550e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The standard error (SE) metrics, marked by _se, show significant outliers in both benign and malignant tumors. This is expected, as both tumor types have a wide range of values across features, which can cause outliers in the SE calculations.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2ba04550e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2ba04550e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2ba04550e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2ba04550e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Relationship Id="rId6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295413" y="374825"/>
            <a:ext cx="70905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</a:rPr>
              <a:t>Breast Cancer Tumor Classifications</a:t>
            </a:r>
            <a:endParaRPr b="1" sz="2900">
              <a:solidFill>
                <a:schemeClr val="lt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25" y="1026850"/>
            <a:ext cx="6086346" cy="383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/>
        </p:nvSpPr>
        <p:spPr>
          <a:xfrm>
            <a:off x="5738125" y="583075"/>
            <a:ext cx="17376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29" name="Google Shape;129;p22"/>
          <p:cNvSpPr txBox="1"/>
          <p:nvPr/>
        </p:nvSpPr>
        <p:spPr>
          <a:xfrm>
            <a:off x="5306750" y="4139475"/>
            <a:ext cx="3637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5.  </a:t>
            </a:r>
            <a:r>
              <a:rPr lang="en" sz="2200">
                <a:solidFill>
                  <a:schemeClr val="lt1"/>
                </a:solidFill>
              </a:rPr>
              <a:t>Decision Tree Classifier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130" name="Google Shape;130;p22"/>
          <p:cNvSpPr txBox="1"/>
          <p:nvPr/>
        </p:nvSpPr>
        <p:spPr>
          <a:xfrm>
            <a:off x="342225" y="4139475"/>
            <a:ext cx="4499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4.  </a:t>
            </a:r>
            <a:r>
              <a:rPr lang="en" sz="2200">
                <a:solidFill>
                  <a:schemeClr val="lt1"/>
                </a:solidFill>
              </a:rPr>
              <a:t>Support Vector Classifier</a:t>
            </a: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25" y="1634963"/>
            <a:ext cx="4270552" cy="2330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3775" y="1624375"/>
            <a:ext cx="3887551" cy="233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/>
        </p:nvSpPr>
        <p:spPr>
          <a:xfrm>
            <a:off x="5738125" y="583075"/>
            <a:ext cx="17376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38" name="Google Shape;138;p23"/>
          <p:cNvSpPr txBox="1"/>
          <p:nvPr/>
        </p:nvSpPr>
        <p:spPr>
          <a:xfrm>
            <a:off x="1218200" y="349525"/>
            <a:ext cx="67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Model Results after hyper-parameter adjustments</a:t>
            </a:r>
            <a:endParaRPr sz="2200">
              <a:solidFill>
                <a:schemeClr val="lt1"/>
              </a:solidFill>
            </a:endParaRPr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775" y="1125525"/>
            <a:ext cx="7717218" cy="36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/>
          <p:nvPr/>
        </p:nvSpPr>
        <p:spPr>
          <a:xfrm>
            <a:off x="666825" y="2318550"/>
            <a:ext cx="7616100" cy="584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/>
        </p:nvSpPr>
        <p:spPr>
          <a:xfrm>
            <a:off x="5738125" y="583075"/>
            <a:ext cx="17376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46" name="Google Shape;146;p24"/>
          <p:cNvSpPr txBox="1"/>
          <p:nvPr/>
        </p:nvSpPr>
        <p:spPr>
          <a:xfrm>
            <a:off x="1218200" y="349525"/>
            <a:ext cx="67989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Takeaways: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-"/>
            </a:pPr>
            <a:r>
              <a:rPr lang="en" sz="2200">
                <a:solidFill>
                  <a:schemeClr val="lt1"/>
                </a:solidFill>
              </a:rPr>
              <a:t>Logistic regression has an accuracy of 97.67% for correct classification 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-"/>
            </a:pPr>
            <a:r>
              <a:rPr lang="en" sz="2200">
                <a:solidFill>
                  <a:schemeClr val="lt1"/>
                </a:solidFill>
              </a:rPr>
              <a:t>Logistic regression has less than 2.02% false negatives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-"/>
            </a:pPr>
            <a:r>
              <a:rPr lang="en" sz="2200">
                <a:solidFill>
                  <a:schemeClr val="lt1"/>
                </a:solidFill>
              </a:rPr>
              <a:t>Logistic regression has 3% false positives, which would just lead to more testing</a:t>
            </a:r>
            <a:endParaRPr sz="2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-"/>
            </a:pPr>
            <a:r>
              <a:rPr lang="en" sz="2200">
                <a:solidFill>
                  <a:schemeClr val="lt1"/>
                </a:solidFill>
              </a:rPr>
              <a:t>Cross Validation score is 95.58%</a:t>
            </a:r>
            <a:endParaRPr sz="22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/>
        </p:nvSpPr>
        <p:spPr>
          <a:xfrm>
            <a:off x="5738125" y="583075"/>
            <a:ext cx="17376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52" name="Google Shape;152;p25"/>
          <p:cNvSpPr txBox="1"/>
          <p:nvPr/>
        </p:nvSpPr>
        <p:spPr>
          <a:xfrm>
            <a:off x="1218200" y="1463550"/>
            <a:ext cx="7329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</a:rPr>
              <a:t>Questions?</a:t>
            </a:r>
            <a:endParaRPr sz="6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4768675" y="502425"/>
            <a:ext cx="4290600" cy="38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problem: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 in 8 women will develop breast cancer in their lifetime.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Without ML the accuracy of breast cancer detection based on tumor features is around 85%.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800" y="502500"/>
            <a:ext cx="4176104" cy="383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4029400" y="197850"/>
            <a:ext cx="4695900" cy="41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723" y="333188"/>
            <a:ext cx="3199049" cy="4265424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4572000" y="332150"/>
            <a:ext cx="3842100" cy="41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The Solution: 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Using ML, we can improve the accuracy of breast cancer detection to over 95%.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We can reduce the false negatives to less than 5%.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We can reduce the false positives to less than 5%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4029400" y="197850"/>
            <a:ext cx="4695900" cy="41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/>
        </p:nvSpPr>
        <p:spPr>
          <a:xfrm>
            <a:off x="3582875" y="197850"/>
            <a:ext cx="17376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The Data: 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75" y="759750"/>
            <a:ext cx="8570173" cy="37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1102500" y="4629525"/>
            <a:ext cx="514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Data</a:t>
            </a:r>
            <a:r>
              <a:rPr lang="en" sz="1000">
                <a:solidFill>
                  <a:schemeClr val="lt1"/>
                </a:solidFill>
              </a:rPr>
              <a:t> Source: </a:t>
            </a:r>
            <a:r>
              <a:rPr lang="en" sz="1000">
                <a:solidFill>
                  <a:srgbClr val="EFEFEF"/>
                </a:solidFill>
              </a:rPr>
              <a:t>https://www.kaggle.com/datasets/uciml/breast-cancer-wisconsin-data</a:t>
            </a:r>
            <a:endParaRPr sz="600">
              <a:solidFill>
                <a:srgbClr val="EFEFE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4029400" y="197850"/>
            <a:ext cx="4695900" cy="41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 txBox="1"/>
          <p:nvPr/>
        </p:nvSpPr>
        <p:spPr>
          <a:xfrm>
            <a:off x="5738125" y="583075"/>
            <a:ext cx="17376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83" name="Google Shape;83;p17"/>
          <p:cNvSpPr txBox="1"/>
          <p:nvPr/>
        </p:nvSpPr>
        <p:spPr>
          <a:xfrm>
            <a:off x="4904025" y="286050"/>
            <a:ext cx="39726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</a:rPr>
              <a:t>Data Wrangling:</a:t>
            </a:r>
            <a:endParaRPr sz="1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-"/>
            </a:pPr>
            <a:r>
              <a:rPr lang="en" sz="1900">
                <a:solidFill>
                  <a:schemeClr val="lt1"/>
                </a:solidFill>
              </a:rPr>
              <a:t>Dataset had 32 columns with 569 samples</a:t>
            </a:r>
            <a:endParaRPr sz="1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-"/>
            </a:pPr>
            <a:r>
              <a:rPr lang="en" sz="1900">
                <a:solidFill>
                  <a:schemeClr val="lt1"/>
                </a:solidFill>
              </a:rPr>
              <a:t>Two columns were not “useful” - “id” and “Unnamed: 32” </a:t>
            </a:r>
            <a:endParaRPr sz="19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-"/>
            </a:pPr>
            <a:r>
              <a:rPr lang="en" sz="1900">
                <a:solidFill>
                  <a:schemeClr val="lt1"/>
                </a:solidFill>
              </a:rPr>
              <a:t>Removed them leaving 30 features</a:t>
            </a:r>
            <a:endParaRPr sz="1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-"/>
            </a:pPr>
            <a:r>
              <a:rPr lang="en" sz="1900">
                <a:solidFill>
                  <a:schemeClr val="lt1"/>
                </a:solidFill>
              </a:rPr>
              <a:t>Malignant tumors is the minority class </a:t>
            </a:r>
            <a:endParaRPr sz="1900">
              <a:solidFill>
                <a:schemeClr val="lt1"/>
              </a:solidFill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600" y="1046200"/>
            <a:ext cx="4064449" cy="317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/>
        </p:nvSpPr>
        <p:spPr>
          <a:xfrm>
            <a:off x="5738125" y="583075"/>
            <a:ext cx="17376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3694175" y="788050"/>
            <a:ext cx="13641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chemeClr val="lt1"/>
                </a:solidFill>
              </a:rPr>
              <a:t>EDA</a:t>
            </a:r>
            <a:endParaRPr sz="4300">
              <a:solidFill>
                <a:schemeClr val="lt1"/>
              </a:solidFill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425" y="259900"/>
            <a:ext cx="2426631" cy="22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3425" y="259900"/>
            <a:ext cx="2202105" cy="22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6450" y="2842450"/>
            <a:ext cx="2515000" cy="213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2650" y="2800350"/>
            <a:ext cx="2313350" cy="208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/>
        </p:nvSpPr>
        <p:spPr>
          <a:xfrm>
            <a:off x="5738125" y="583075"/>
            <a:ext cx="17376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143000"/>
            <a:ext cx="4488774" cy="36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1600" y="1143000"/>
            <a:ext cx="4387671" cy="363754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/>
        </p:nvSpPr>
        <p:spPr>
          <a:xfrm>
            <a:off x="2240425" y="301950"/>
            <a:ext cx="448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Heatmaps of Benign vs Malignant Tumors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/>
        </p:nvSpPr>
        <p:spPr>
          <a:xfrm>
            <a:off x="5738125" y="583075"/>
            <a:ext cx="17376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725" y="111000"/>
            <a:ext cx="3558300" cy="238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1150" y="111000"/>
            <a:ext cx="3789221" cy="238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1075" y="2644150"/>
            <a:ext cx="3789224" cy="226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4721" y="2679275"/>
            <a:ext cx="3558304" cy="226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/>
        </p:nvSpPr>
        <p:spPr>
          <a:xfrm>
            <a:off x="5738125" y="583075"/>
            <a:ext cx="17376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2791938" y="10875"/>
            <a:ext cx="294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Model Selection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153450" y="2571738"/>
            <a:ext cx="348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en" sz="2200">
                <a:solidFill>
                  <a:schemeClr val="lt1"/>
                </a:solidFill>
              </a:rPr>
              <a:t>Logistic Regression</a:t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200" y="501725"/>
            <a:ext cx="2287925" cy="1904318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/>
        </p:nvSpPr>
        <p:spPr>
          <a:xfrm>
            <a:off x="5268600" y="2571750"/>
            <a:ext cx="433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2. </a:t>
            </a:r>
            <a:r>
              <a:rPr lang="en" sz="2200">
                <a:solidFill>
                  <a:schemeClr val="lt1"/>
                </a:solidFill>
              </a:rPr>
              <a:t>Random Forest Classifier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875" y="583075"/>
            <a:ext cx="3080703" cy="186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/>
        </p:nvSpPr>
        <p:spPr>
          <a:xfrm>
            <a:off x="2074400" y="4552163"/>
            <a:ext cx="4031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3. </a:t>
            </a:r>
            <a:r>
              <a:rPr lang="en" sz="2200">
                <a:solidFill>
                  <a:schemeClr val="lt1"/>
                </a:solidFill>
              </a:rPr>
              <a:t>K Nearest Neighbors</a:t>
            </a:r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8438" y="2884612"/>
            <a:ext cx="2048435" cy="1743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